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59" r:id="rId4"/>
    <p:sldId id="278" r:id="rId5"/>
    <p:sldId id="283" r:id="rId6"/>
    <p:sldId id="270" r:id="rId7"/>
    <p:sldId id="282" r:id="rId8"/>
    <p:sldId id="272" r:id="rId9"/>
    <p:sldId id="280" r:id="rId10"/>
    <p:sldId id="281" r:id="rId11"/>
    <p:sldId id="269" r:id="rId12"/>
    <p:sldId id="284" r:id="rId13"/>
    <p:sldId id="273" r:id="rId14"/>
    <p:sldId id="260" r:id="rId15"/>
  </p:sldIdLst>
  <p:sldSz cx="9144000" cy="3602038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4">
          <p15:clr>
            <a:srgbClr val="A4A3A4"/>
          </p15:clr>
        </p15:guide>
        <p15:guide id="2" pos="2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4541"/>
  </p:normalViewPr>
  <p:slideViewPr>
    <p:cSldViewPr>
      <p:cViewPr>
        <p:scale>
          <a:sx n="110" d="100"/>
          <a:sy n="110" d="100"/>
        </p:scale>
        <p:origin x="-82" y="-221"/>
      </p:cViewPr>
      <p:guideLst>
        <p:guide orient="horz" pos="954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5CC71126-BAC7-4C4E-AFF6-2986E7B1B1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6B69DB3F-0835-6E4D-926F-3F6A14F4CF0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901C221E-540B-3D43-8848-1729CC7D81D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922338" y="685800"/>
            <a:ext cx="8702676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="" xmlns:a16="http://schemas.microsoft.com/office/drawing/2014/main" id="{3803B815-24A9-544D-84A8-1B68993FC8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="" xmlns:a16="http://schemas.microsoft.com/office/drawing/2014/main" id="{C320CA17-EA92-914A-BC4D-1209F4BE32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="" xmlns:a16="http://schemas.microsoft.com/office/drawing/2014/main" id="{2BC22AE7-78C8-084C-BB92-2FB71C02D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9E8935-BFA5-C44F-895B-5682E4967B1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9426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="" xmlns:a16="http://schemas.microsoft.com/office/drawing/2014/main" id="{B3DF98F6-CD87-9B4B-8E66-00157001A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A86A6-781C-724A-9696-EEFF39B1EB70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6E88CE86-C52E-9642-9AA1-02E1383B0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D2EBD40D-E5F5-D745-B017-AC102A264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="" xmlns:a16="http://schemas.microsoft.com/office/drawing/2014/main" id="{B4D56240-7E0E-6143-BDC3-8AC017FF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2DBA2F-C557-EE46-B58A-1642EC8305BD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23DA555-77A9-9740-8742-3740CC4A2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45572762-335B-DB49-B746-F54E12F8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="" xmlns:a16="http://schemas.microsoft.com/office/drawing/2014/main" id="{DF500E68-19DC-414D-AA26-C64561FB9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5D2E89-1172-3B4C-9D40-180A00266701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B4D1080-2C49-D94C-B8AC-91799CB29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7814EC13-E611-FF4D-AACB-0950BE29B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="" xmlns:a16="http://schemas.microsoft.com/office/drawing/2014/main" id="{DF500E68-19DC-414D-AA26-C64561FB9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5D2E89-1172-3B4C-9D40-180A0026670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31746" name="Rectangle 2">
            <a:extLst>
              <a:ext uri="{FF2B5EF4-FFF2-40B4-BE49-F238E27FC236}">
                <a16:creationId xmlns="" xmlns:a16="http://schemas.microsoft.com/office/drawing/2014/main" id="{AB4D1080-2C49-D94C-B8AC-91799CB29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7814EC13-E611-FF4D-AACB-0950BE29B7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="" xmlns:a16="http://schemas.microsoft.com/office/drawing/2014/main" id="{943AE9B4-7AB4-8B46-8FA2-0E63E414B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8BFF43-B57B-C242-BFF8-A7414204EBB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41986" name="Rectangle 2">
            <a:extLst>
              <a:ext uri="{FF2B5EF4-FFF2-40B4-BE49-F238E27FC236}">
                <a16:creationId xmlns="" xmlns:a16="http://schemas.microsoft.com/office/drawing/2014/main" id="{059C87C4-8A59-6044-B6E7-77C405172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="" xmlns:a16="http://schemas.microsoft.com/office/drawing/2014/main" id="{3CE1A92A-6ED5-814B-B03D-0646DC2B6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="" xmlns:a16="http://schemas.microsoft.com/office/drawing/2014/main" id="{57869C2B-6F6B-DC46-AB99-2A8A24058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9D54B8-F05D-1C44-9630-16B4954F0863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31E617A8-3BC3-BC4F-8FE0-FAF11826C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="" xmlns:a16="http://schemas.microsoft.com/office/drawing/2014/main" id="{15718154-3022-F44C-912B-DAB9258A1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="" xmlns:a16="http://schemas.microsoft.com/office/drawing/2014/main" id="{FE72EF5C-3792-094E-8F5C-B06BAC858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26C82F-BD25-8447-81F3-BA2ECA84BE18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3BC0BD60-9867-A44A-8D75-DA81A5DCA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84164B1C-8914-8346-AF6B-F0B748E24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="" xmlns:a16="http://schemas.microsoft.com/office/drawing/2014/main" id="{72823EF3-29F1-EC40-80E7-00042F1BD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468FA7-E4B3-EE44-AB0A-EBEB23971F5E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B6507199-16E9-B649-85EE-91A6C654AF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="" xmlns:a16="http://schemas.microsoft.com/office/drawing/2014/main" id="{50DEAA28-D418-4043-8BAF-957794BD5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="" xmlns:a16="http://schemas.microsoft.com/office/drawing/2014/main" id="{B3DF98F6-CD87-9B4B-8E66-00157001A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7A86A6-781C-724A-9696-EEFF39B1EB70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6E88CE86-C52E-9642-9AA1-02E1383B0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D2EBD40D-E5F5-D745-B017-AC102A264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="" xmlns:a16="http://schemas.microsoft.com/office/drawing/2014/main" id="{BC77D9DA-7C4C-9345-9006-90108F5230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81B8F8-8B1D-AE4E-A479-712F6EF1E5C8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BD180339-A8B4-8B4A-9704-09B831B00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0E91C594-C0AC-E444-9061-197E94AEB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="" xmlns:a16="http://schemas.microsoft.com/office/drawing/2014/main" id="{9FEF847E-658B-1947-B53D-614FE401A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82BC52-AE98-8546-8D47-35EC2C0EA594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5EDB7CE3-44DF-A942-94B6-63FD3B3A1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20B9DBFC-0129-5342-8DF0-6DAF83C7C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="" xmlns:a16="http://schemas.microsoft.com/office/drawing/2014/main" id="{B4D56240-7E0E-6143-BDC3-8AC017FF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2DBA2F-C557-EE46-B58A-1642EC8305BD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23DA555-77A9-9740-8742-3740CC4A2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45572762-335B-DB49-B746-F54E12F8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="" xmlns:a16="http://schemas.microsoft.com/office/drawing/2014/main" id="{B4D56240-7E0E-6143-BDC3-8AC017FF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2DBA2F-C557-EE46-B58A-1642EC8305BD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23DA555-77A9-9740-8742-3740CC4A2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45572762-335B-DB49-B746-F54E12F8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="" xmlns:a16="http://schemas.microsoft.com/office/drawing/2014/main" id="{B4D56240-7E0E-6143-BDC3-8AC017FF7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2DBA2F-C557-EE46-B58A-1642EC8305BD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39938" name="Rectangle 2">
            <a:extLst>
              <a:ext uri="{FF2B5EF4-FFF2-40B4-BE49-F238E27FC236}">
                <a16:creationId xmlns="" xmlns:a16="http://schemas.microsoft.com/office/drawing/2014/main" id="{423DA555-77A9-9740-8742-3740CC4A2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45572762-335B-DB49-B746-F54E12F87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19188"/>
            <a:ext cx="7772400" cy="7715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041525"/>
            <a:ext cx="6400800" cy="920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F3EB8B1-BE43-224A-8259-A3A6829C3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9BB180-765F-A24D-B4F1-018FDD67D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AA4845-9797-1A44-A7FE-1B4930600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A0B7-0051-8D49-B94B-C783CBB741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06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AC8E6D3-6CAB-5E4C-BE51-FC8940865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AC4418E-2FB8-7F40-A1A5-7C634B444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ED75AC-EBF6-334A-AEAA-0411AC744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7F0FF-A854-9749-8066-1A2B1304D3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63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320675"/>
            <a:ext cx="1943100" cy="288131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320675"/>
            <a:ext cx="5676900" cy="28813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40F74EE-BF55-AF47-B54B-5A3343A5D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812CA42-C8DA-7D41-9EA7-7D047A7B7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E10516D-218E-294D-9E75-E8B23B5CE5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B413A-E111-B548-98CE-E5CAAD8B282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11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39B230F-0862-1E49-8B3D-739C49F2E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F88C4EB-FFE1-8F46-B459-6DDDDB976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6F34C0-E320-D145-8D0E-13B6AB95A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214C5-28DA-4149-AD51-29F26BF1A5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26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2314575"/>
            <a:ext cx="7772400" cy="7159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527175"/>
            <a:ext cx="7772400" cy="787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1EF5D5A-3628-CE47-AB8D-17E155B184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C456FA7-6E76-5546-95C8-99A963896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C3F1B4D-7362-8E4A-971B-B4A286E41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0A01-A906-F74D-B70F-5013C41340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267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039813"/>
            <a:ext cx="3810000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39813"/>
            <a:ext cx="3810000" cy="216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A49ED52-F9F2-9649-95D7-ED24D392E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2AF6D8A-6E18-AA4F-9778-C345D81B6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C67A79-C1DC-FA45-A4D7-4AA498AF4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4D8FF-45F3-B644-8862-8B40DCA9151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827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6000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06450"/>
            <a:ext cx="4040188" cy="336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2074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806450"/>
            <a:ext cx="4041775" cy="336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2074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AE63091-1F4D-4E4B-BD00-0723ABF46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5C942D53-3710-324A-A490-66AF65A3D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99C35171-A0A4-714B-BE77-842C0EE7CF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6389-6C92-2848-86E8-79B3755192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159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A9C2799-C1D2-BC46-A609-7AC804A3D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12EFE3C-6E82-0E44-83AD-7339E64F3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616C991-6509-5941-893B-A199D974A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95BD5-B3A4-CF4E-AA7C-BA08677A89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20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7CE1747-21E8-1844-BE79-D5E0B918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C5FD6357-FD77-1946-91AD-6EDC9E2F5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1E15560-00F3-7C4D-AE05-9ABF411BD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66D8F-966C-E544-B1E7-9F29001035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28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3008313" cy="6111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5"/>
            <a:ext cx="5111750" cy="3074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754063"/>
            <a:ext cx="3008313" cy="246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CB52705-7810-7843-930E-534BC5719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7E9403-7A42-0D41-8577-359D1D293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353C60-ADC8-5040-8E94-2740CA758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F1583-897F-6942-9B86-F77B54B40E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10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2520950"/>
            <a:ext cx="5486400" cy="298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322263"/>
            <a:ext cx="5486400" cy="2160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2819400"/>
            <a:ext cx="5486400" cy="422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0C56663-B664-F347-A4F2-D35CD2E5A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D98C6A-66FB-284A-82DC-F6D526EBD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DA5EA0A-83BE-314A-9083-A263CFE6D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A1651-B24E-7A4C-97DA-F43646B18C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791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16398FA-2318-5446-B499-7A33C5F67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20675"/>
            <a:ext cx="7772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7DCE1394-B2E2-2B4B-8CC6-F6995714D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39813"/>
            <a:ext cx="7772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F27D308-C300-3145-9D4E-DF3D10F8B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3281363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FEEFE73-1268-9844-A411-1DA7E63323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3281363"/>
            <a:ext cx="2895600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F451AD53-F53B-F84B-9A96-F6022CA4D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3281363"/>
            <a:ext cx="1905000" cy="24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8548A7-246C-4749-A8C7-430A9D1136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ky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info@fky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>
            <a:extLst>
              <a:ext uri="{FF2B5EF4-FFF2-40B4-BE49-F238E27FC236}">
                <a16:creationId xmlns="" xmlns:a16="http://schemas.microsoft.com/office/drawing/2014/main" id="{8AD47541-D886-6947-BD14-3D8513E1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388" name="Freihandform 1">
            <a:extLst>
              <a:ext uri="{FF2B5EF4-FFF2-40B4-BE49-F238E27FC236}">
                <a16:creationId xmlns="" xmlns:a16="http://schemas.microsoft.com/office/drawing/2014/main" id="{5768E505-CD00-A146-9318-18F496BAFA49}"/>
              </a:ext>
            </a:extLst>
          </p:cNvPr>
          <p:cNvSpPr>
            <a:spLocks/>
          </p:cNvSpPr>
          <p:nvPr/>
        </p:nvSpPr>
        <p:spPr bwMode="auto">
          <a:xfrm>
            <a:off x="323851" y="1879600"/>
            <a:ext cx="3817938" cy="1133475"/>
          </a:xfrm>
          <a:custGeom>
            <a:avLst/>
            <a:gdLst>
              <a:gd name="T0" fmla="*/ 1238957 w 3982064"/>
              <a:gd name="T1" fmla="*/ 0 h 1111045"/>
              <a:gd name="T2" fmla="*/ 1238957 w 3982064"/>
              <a:gd name="T3" fmla="*/ 0 h 1111045"/>
              <a:gd name="T4" fmla="*/ 2725675 w 3982064"/>
              <a:gd name="T5" fmla="*/ 53084 h 1111045"/>
              <a:gd name="T6" fmla="*/ 3221251 w 3982064"/>
              <a:gd name="T7" fmla="*/ 66357 h 1111045"/>
              <a:gd name="T8" fmla="*/ 3964626 w 3982064"/>
              <a:gd name="T9" fmla="*/ 92899 h 1111045"/>
              <a:gd name="T10" fmla="*/ 5451349 w 3982064"/>
              <a:gd name="T11" fmla="*/ 119441 h 1111045"/>
              <a:gd name="T12" fmla="*/ 6194733 w 3982064"/>
              <a:gd name="T13" fmla="*/ 145987 h 1111045"/>
              <a:gd name="T14" fmla="*/ 7433652 w 3982064"/>
              <a:gd name="T15" fmla="*/ 172525 h 1111045"/>
              <a:gd name="T16" fmla="*/ 8424822 w 3982064"/>
              <a:gd name="T17" fmla="*/ 199070 h 1111045"/>
              <a:gd name="T18" fmla="*/ 8920416 w 3982064"/>
              <a:gd name="T19" fmla="*/ 212339 h 1111045"/>
              <a:gd name="T20" fmla="*/ 9415975 w 3982064"/>
              <a:gd name="T21" fmla="*/ 238884 h 1111045"/>
              <a:gd name="T22" fmla="*/ 10159346 w 3982064"/>
              <a:gd name="T23" fmla="*/ 252153 h 1111045"/>
              <a:gd name="T24" fmla="*/ 10778804 w 3982064"/>
              <a:gd name="T25" fmla="*/ 265428 h 1111045"/>
              <a:gd name="T26" fmla="*/ 11274391 w 3982064"/>
              <a:gd name="T27" fmla="*/ 278697 h 1111045"/>
              <a:gd name="T28" fmla="*/ 12141652 w 3982064"/>
              <a:gd name="T29" fmla="*/ 291968 h 1111045"/>
              <a:gd name="T30" fmla="*/ 12885013 w 3982064"/>
              <a:gd name="T31" fmla="*/ 318513 h 1111045"/>
              <a:gd name="T32" fmla="*/ 13876183 w 3982064"/>
              <a:gd name="T33" fmla="*/ 345056 h 1111045"/>
              <a:gd name="T34" fmla="*/ 14743441 w 3982064"/>
              <a:gd name="T35" fmla="*/ 384868 h 1111045"/>
              <a:gd name="T36" fmla="*/ 15734605 w 3982064"/>
              <a:gd name="T37" fmla="*/ 424682 h 1111045"/>
              <a:gd name="T38" fmla="*/ 16601856 w 3982064"/>
              <a:gd name="T39" fmla="*/ 477765 h 1111045"/>
              <a:gd name="T40" fmla="*/ 17345227 w 3982064"/>
              <a:gd name="T41" fmla="*/ 504312 h 1111045"/>
              <a:gd name="T42" fmla="*/ 18212494 w 3982064"/>
              <a:gd name="T43" fmla="*/ 557395 h 1111045"/>
              <a:gd name="T44" fmla="*/ 21185950 w 3982064"/>
              <a:gd name="T45" fmla="*/ 703379 h 1111045"/>
              <a:gd name="T46" fmla="*/ 22177114 w 3982064"/>
              <a:gd name="T47" fmla="*/ 729919 h 1111045"/>
              <a:gd name="T48" fmla="*/ 23168252 w 3982064"/>
              <a:gd name="T49" fmla="*/ 769736 h 1111045"/>
              <a:gd name="T50" fmla="*/ 23911643 w 3982064"/>
              <a:gd name="T51" fmla="*/ 783008 h 1111045"/>
              <a:gd name="T52" fmla="*/ 24778895 w 3982064"/>
              <a:gd name="T53" fmla="*/ 809551 h 1111045"/>
              <a:gd name="T54" fmla="*/ 25646152 w 3982064"/>
              <a:gd name="T55" fmla="*/ 822821 h 1111045"/>
              <a:gd name="T56" fmla="*/ 29734675 w 3982064"/>
              <a:gd name="T57" fmla="*/ 849362 h 1111045"/>
              <a:gd name="T58" fmla="*/ 38531178 w 3982064"/>
              <a:gd name="T59" fmla="*/ 836091 h 1111045"/>
              <a:gd name="T60" fmla="*/ 48814425 w 3982064"/>
              <a:gd name="T61" fmla="*/ 862635 h 1111045"/>
              <a:gd name="T62" fmla="*/ 49433891 w 3982064"/>
              <a:gd name="T63" fmla="*/ 875905 h 1111045"/>
              <a:gd name="T64" fmla="*/ 50053353 w 3982064"/>
              <a:gd name="T65" fmla="*/ 902447 h 1111045"/>
              <a:gd name="T66" fmla="*/ 50177258 w 3982064"/>
              <a:gd name="T67" fmla="*/ 1459843 h 1111045"/>
              <a:gd name="T68" fmla="*/ 0 w 3982064"/>
              <a:gd name="T69" fmla="*/ 1499657 h 1111045"/>
              <a:gd name="T70" fmla="*/ 1238957 w 3982064"/>
              <a:gd name="T71" fmla="*/ 0 h 111104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982064" h="1111045">
                <a:moveTo>
                  <a:pt x="98323" y="0"/>
                </a:moveTo>
                <a:lnTo>
                  <a:pt x="98323" y="0"/>
                </a:lnTo>
                <a:cubicBezTo>
                  <a:pt x="137652" y="13110"/>
                  <a:pt x="176091" y="29275"/>
                  <a:pt x="216310" y="39329"/>
                </a:cubicBezTo>
                <a:cubicBezTo>
                  <a:pt x="229420" y="42606"/>
                  <a:pt x="242696" y="45278"/>
                  <a:pt x="255639" y="49161"/>
                </a:cubicBezTo>
                <a:cubicBezTo>
                  <a:pt x="275493" y="55117"/>
                  <a:pt x="294186" y="65418"/>
                  <a:pt x="314632" y="68826"/>
                </a:cubicBezTo>
                <a:lnTo>
                  <a:pt x="432619" y="88490"/>
                </a:lnTo>
                <a:cubicBezTo>
                  <a:pt x="452284" y="95045"/>
                  <a:pt x="471503" y="103128"/>
                  <a:pt x="491613" y="108155"/>
                </a:cubicBezTo>
                <a:cubicBezTo>
                  <a:pt x="524038" y="116261"/>
                  <a:pt x="557510" y="119713"/>
                  <a:pt x="589935" y="127819"/>
                </a:cubicBezTo>
                <a:lnTo>
                  <a:pt x="668594" y="147484"/>
                </a:lnTo>
                <a:cubicBezTo>
                  <a:pt x="681704" y="150761"/>
                  <a:pt x="695836" y="151273"/>
                  <a:pt x="707923" y="157316"/>
                </a:cubicBezTo>
                <a:cubicBezTo>
                  <a:pt x="721033" y="163871"/>
                  <a:pt x="733213" y="172768"/>
                  <a:pt x="747252" y="176980"/>
                </a:cubicBezTo>
                <a:cubicBezTo>
                  <a:pt x="766347" y="182709"/>
                  <a:pt x="786631" y="183247"/>
                  <a:pt x="806245" y="186813"/>
                </a:cubicBezTo>
                <a:cubicBezTo>
                  <a:pt x="822687" y="189803"/>
                  <a:pt x="839092" y="193020"/>
                  <a:pt x="855406" y="196645"/>
                </a:cubicBezTo>
                <a:cubicBezTo>
                  <a:pt x="868597" y="199576"/>
                  <a:pt x="881440" y="204060"/>
                  <a:pt x="894735" y="206477"/>
                </a:cubicBezTo>
                <a:cubicBezTo>
                  <a:pt x="917536" y="210623"/>
                  <a:pt x="940619" y="213032"/>
                  <a:pt x="963561" y="216310"/>
                </a:cubicBezTo>
                <a:cubicBezTo>
                  <a:pt x="983226" y="222865"/>
                  <a:pt x="1002624" y="230280"/>
                  <a:pt x="1022555" y="235974"/>
                </a:cubicBezTo>
                <a:cubicBezTo>
                  <a:pt x="1048541" y="243399"/>
                  <a:pt x="1075574" y="247093"/>
                  <a:pt x="1101213" y="255639"/>
                </a:cubicBezTo>
                <a:cubicBezTo>
                  <a:pt x="1124892" y="263532"/>
                  <a:pt x="1146864" y="275865"/>
                  <a:pt x="1170039" y="285135"/>
                </a:cubicBezTo>
                <a:cubicBezTo>
                  <a:pt x="1196039" y="295535"/>
                  <a:pt x="1223322" y="302790"/>
                  <a:pt x="1248697" y="314632"/>
                </a:cubicBezTo>
                <a:cubicBezTo>
                  <a:pt x="1272641" y="325806"/>
                  <a:pt x="1293532" y="342888"/>
                  <a:pt x="1317523" y="353961"/>
                </a:cubicBezTo>
                <a:cubicBezTo>
                  <a:pt x="1336343" y="362647"/>
                  <a:pt x="1357696" y="364940"/>
                  <a:pt x="1376516" y="373626"/>
                </a:cubicBezTo>
                <a:cubicBezTo>
                  <a:pt x="1400507" y="384699"/>
                  <a:pt x="1422027" y="400520"/>
                  <a:pt x="1445342" y="412955"/>
                </a:cubicBezTo>
                <a:cubicBezTo>
                  <a:pt x="1497498" y="440771"/>
                  <a:pt x="1648853" y="512994"/>
                  <a:pt x="1681316" y="521110"/>
                </a:cubicBezTo>
                <a:cubicBezTo>
                  <a:pt x="1707535" y="527665"/>
                  <a:pt x="1734178" y="532713"/>
                  <a:pt x="1759974" y="540774"/>
                </a:cubicBezTo>
                <a:cubicBezTo>
                  <a:pt x="1786702" y="549126"/>
                  <a:pt x="1811707" y="562578"/>
                  <a:pt x="1838632" y="570271"/>
                </a:cubicBezTo>
                <a:cubicBezTo>
                  <a:pt x="1857801" y="575748"/>
                  <a:pt x="1878201" y="575620"/>
                  <a:pt x="1897626" y="580103"/>
                </a:cubicBezTo>
                <a:cubicBezTo>
                  <a:pt x="1920875" y="585468"/>
                  <a:pt x="1943122" y="594769"/>
                  <a:pt x="1966452" y="599768"/>
                </a:cubicBezTo>
                <a:cubicBezTo>
                  <a:pt x="1989112" y="604624"/>
                  <a:pt x="2012244" y="607041"/>
                  <a:pt x="2035277" y="609600"/>
                </a:cubicBezTo>
                <a:cubicBezTo>
                  <a:pt x="2159916" y="623449"/>
                  <a:pt x="2217722" y="622809"/>
                  <a:pt x="2359742" y="629264"/>
                </a:cubicBezTo>
                <a:lnTo>
                  <a:pt x="3057832" y="619432"/>
                </a:lnTo>
                <a:cubicBezTo>
                  <a:pt x="3170098" y="619432"/>
                  <a:pt x="3730467" y="635220"/>
                  <a:pt x="3873910" y="639097"/>
                </a:cubicBezTo>
                <a:cubicBezTo>
                  <a:pt x="3890297" y="642374"/>
                  <a:pt x="3906858" y="644876"/>
                  <a:pt x="3923071" y="648929"/>
                </a:cubicBezTo>
                <a:cubicBezTo>
                  <a:pt x="3947372" y="655004"/>
                  <a:pt x="3951888" y="658421"/>
                  <a:pt x="3972232" y="668593"/>
                </a:cubicBezTo>
                <a:lnTo>
                  <a:pt x="3982064" y="1081548"/>
                </a:lnTo>
                <a:lnTo>
                  <a:pt x="0" y="1111045"/>
                </a:lnTo>
                <a:lnTo>
                  <a:pt x="983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6389" name="Grafik 2">
            <a:extLst>
              <a:ext uri="{FF2B5EF4-FFF2-40B4-BE49-F238E27FC236}">
                <a16:creationId xmlns="" xmlns:a16="http://schemas.microsoft.com/office/drawing/2014/main" id="{32DCB7F4-5623-7D41-B0F9-CB5DA3A6D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9538"/>
            <a:ext cx="3716337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90" name="Gerade Verbindung 3">
            <a:extLst>
              <a:ext uri="{FF2B5EF4-FFF2-40B4-BE49-F238E27FC236}">
                <a16:creationId xmlns="" xmlns:a16="http://schemas.microsoft.com/office/drawing/2014/main" id="{CEC5FDC5-2783-2247-8B15-1D3D5FE718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080299" y="576883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12.7.2022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4" name="Text Box 7">
            <a:extLst>
              <a:ext uri="{FF2B5EF4-FFF2-40B4-BE49-F238E27FC236}">
                <a16:creationId xmlns="" xmlns:a16="http://schemas.microsoft.com/office/drawing/2014/main" id="{EA8406F4-CC0B-874E-8391-41C6A85E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C6F165C-F09A-194C-BB19-DCCEE5089338}"/>
              </a:ext>
            </a:extLst>
          </p:cNvPr>
          <p:cNvSpPr txBox="1"/>
          <p:nvPr/>
        </p:nvSpPr>
        <p:spPr>
          <a:xfrm>
            <a:off x="131142" y="791166"/>
            <a:ext cx="854469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Weitere 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Partner 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 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endParaRPr lang="de-DE" sz="8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err="1" smtClean="0">
                <a:latin typeface="Georgia" panose="02040502050405020303" pitchFamily="18" charset="0"/>
              </a:rPr>
              <a:t>Lighthouse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 err="1">
                <a:latin typeface="Georgia" panose="02040502050405020303" pitchFamily="18" charset="0"/>
              </a:rPr>
              <a:t>Foundation</a:t>
            </a:r>
            <a:r>
              <a:rPr lang="de-DE" sz="1200" dirty="0">
                <a:latin typeface="Georgia" panose="02040502050405020303" pitchFamily="18" charset="0"/>
              </a:rPr>
              <a:t> nutzt die Infrastruktur der Gläsernen Werft und </a:t>
            </a:r>
            <a:r>
              <a:rPr lang="de-DE" sz="1200" dirty="0" err="1">
                <a:latin typeface="Georgia" panose="02040502050405020303" pitchFamily="18" charset="0"/>
              </a:rPr>
              <a:t>Zeithaus</a:t>
            </a:r>
            <a:r>
              <a:rPr lang="de-DE" sz="1200" dirty="0">
                <a:latin typeface="Georgia" panose="02040502050405020303" pitchFamily="18" charset="0"/>
              </a:rPr>
              <a:t> für Informations- und Schulungsveranstaltungen im Zusammenhang mit den Themen „Nachhaltige Entwicklung“ und „Meer</a:t>
            </a:r>
            <a:r>
              <a:rPr lang="de-DE" sz="1200" dirty="0" smtClean="0">
                <a:latin typeface="Georgia" panose="02040502050405020303" pitchFamily="18" charset="0"/>
              </a:rPr>
              <a:t>“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>
                <a:latin typeface="Georgia" panose="02040502050405020303" pitchFamily="18" charset="0"/>
              </a:rPr>
              <a:t>Der Verein GFK Klassiker e. V. bekommt einen Raum für Bibliothek und Zusammenkünfte im Gebäude B5 und belebt mit seinen Aktivitäten das </a:t>
            </a:r>
            <a:r>
              <a:rPr lang="de-DE" sz="1200" dirty="0" smtClean="0">
                <a:latin typeface="Georgia" panose="02040502050405020303" pitchFamily="18" charset="0"/>
              </a:rPr>
              <a:t>Gelände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>
                <a:latin typeface="Georgia" panose="02040502050405020303" pitchFamily="18" charset="0"/>
              </a:rPr>
              <a:t>Bootsbaubetriebe wie Bootsbau Winckler und Timo </a:t>
            </a:r>
            <a:r>
              <a:rPr lang="de-DE" sz="1200" dirty="0" err="1">
                <a:latin typeface="Georgia" panose="02040502050405020303" pitchFamily="18" charset="0"/>
              </a:rPr>
              <a:t>Lantsch</a:t>
            </a:r>
            <a:r>
              <a:rPr lang="de-DE" sz="1200" dirty="0">
                <a:latin typeface="Georgia" panose="02040502050405020303" pitchFamily="18" charset="0"/>
              </a:rPr>
              <a:t>, mit denen die Vermietung von Werkstattflächen im Hallenanbau B7a vereinbart </a:t>
            </a:r>
            <a:r>
              <a:rPr lang="de-DE" sz="1200" dirty="0" smtClean="0">
                <a:latin typeface="Georgia" panose="02040502050405020303" pitchFamily="18" charset="0"/>
              </a:rPr>
              <a:t>ist</a:t>
            </a:r>
          </a:p>
        </p:txBody>
      </p:sp>
      <p:cxnSp>
        <p:nvCxnSpPr>
          <p:cNvPr id="38916" name="Gerade Verbindung 3">
            <a:extLst>
              <a:ext uri="{FF2B5EF4-FFF2-40B4-BE49-F238E27FC236}">
                <a16:creationId xmlns="" xmlns:a16="http://schemas.microsoft.com/office/drawing/2014/main" id="{28E0AF03-C72C-7248-A6B2-91F7C7FB6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86099"/>
            <a:ext cx="10795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136525"/>
            <a:ext cx="755576" cy="9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7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>
            <a:extLst>
              <a:ext uri="{FF2B5EF4-FFF2-40B4-BE49-F238E27FC236}">
                <a16:creationId xmlns="" xmlns:a16="http://schemas.microsoft.com/office/drawing/2014/main" id="{1ED51A97-1959-2D4C-8C20-83FACA2D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12" y="194632"/>
            <a:ext cx="2050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0722" name="Text Box 7">
            <a:extLst>
              <a:ext uri="{FF2B5EF4-FFF2-40B4-BE49-F238E27FC236}">
                <a16:creationId xmlns="" xmlns:a16="http://schemas.microsoft.com/office/drawing/2014/main" id="{75652DBB-0955-8D40-A7F3-370CDB0A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D2226536-755A-EB4C-805B-6E9A6FD32E4C}"/>
              </a:ext>
            </a:extLst>
          </p:cNvPr>
          <p:cNvSpPr txBox="1"/>
          <p:nvPr/>
        </p:nvSpPr>
        <p:spPr>
          <a:xfrm>
            <a:off x="107504" y="1095851"/>
            <a:ext cx="655272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Belebung des öffentlichen Raums</a:t>
            </a:r>
          </a:p>
          <a:p>
            <a:pPr>
              <a:defRPr/>
            </a:pPr>
            <a:endParaRPr lang="de-DE" sz="8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Die Organisation </a:t>
            </a:r>
            <a:r>
              <a:rPr lang="de-DE" sz="1200" dirty="0" err="1">
                <a:latin typeface="Georgia" panose="02040502050405020303" pitchFamily="18" charset="0"/>
                <a:ea typeface="ＭＳ Ｐゴシック" charset="0"/>
                <a:cs typeface="Helvetica Neue Light"/>
              </a:rPr>
              <a:t>Ocean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 </a:t>
            </a:r>
            <a:r>
              <a:rPr lang="de-DE" sz="1200" dirty="0" err="1">
                <a:latin typeface="Georgia" panose="02040502050405020303" pitchFamily="18" charset="0"/>
                <a:ea typeface="ＭＳ Ｐゴシック" charset="0"/>
                <a:cs typeface="Helvetica Neue Light"/>
              </a:rPr>
              <a:t>Mind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 </a:t>
            </a:r>
            <a:r>
              <a:rPr lang="de-DE" sz="1200" dirty="0" err="1">
                <a:latin typeface="Georgia" panose="02040502050405020303" pitchFamily="18" charset="0"/>
                <a:ea typeface="ＭＳ Ｐゴシック" charset="0"/>
                <a:cs typeface="Helvetica Neue Light"/>
              </a:rPr>
              <a:t>Foundation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 wird Projekte unter der Klammer Wissenschaft, Kunst und Kultur auf den Freiflächen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durchführen</a:t>
            </a:r>
            <a:endParaRPr lang="de-DE" sz="12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Traditionssegler vom Germaniahafen und des Traditionsseglerverbandes GSHW sind interessiert an Besuchen des OPEN HARBOUR und als Gäste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willkommen</a:t>
            </a:r>
            <a:endParaRPr lang="de-DE" sz="12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Kommunikationszentrum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im Gebäude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B4 mit Restaurant, Ausstellung und Bibliothek</a:t>
            </a:r>
            <a:endParaRPr lang="de-DE" sz="12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Aktivitäten der Gläsernen Werft, Regatten,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Feierabendsegeln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Sommernutzung der Bootshalle für Konzerte und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Events</a:t>
            </a:r>
            <a:endParaRPr lang="de-DE" sz="12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</p:txBody>
      </p:sp>
      <p:cxnSp>
        <p:nvCxnSpPr>
          <p:cNvPr id="30729" name="Gerade Verbindung 3">
            <a:extLst>
              <a:ext uri="{FF2B5EF4-FFF2-40B4-BE49-F238E27FC236}">
                <a16:creationId xmlns="" xmlns:a16="http://schemas.microsoft.com/office/drawing/2014/main" id="{D77A7E9C-FA79-134A-964E-0AC2B6042B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1051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30" y="2315782"/>
            <a:ext cx="1221850" cy="7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019" y="2315782"/>
            <a:ext cx="1184922" cy="78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6">
            <a:extLst>
              <a:ext uri="{FF2B5EF4-FFF2-40B4-BE49-F238E27FC236}">
                <a16:creationId xmlns="" xmlns:a16="http://schemas.microsoft.com/office/drawing/2014/main" id="{1ED51A97-1959-2D4C-8C20-83FACA2D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12" y="194632"/>
            <a:ext cx="2050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0722" name="Text Box 7">
            <a:extLst>
              <a:ext uri="{FF2B5EF4-FFF2-40B4-BE49-F238E27FC236}">
                <a16:creationId xmlns="" xmlns:a16="http://schemas.microsoft.com/office/drawing/2014/main" id="{75652DBB-0955-8D40-A7F3-370CDB0A0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D2226536-755A-EB4C-805B-6E9A6FD32E4C}"/>
              </a:ext>
            </a:extLst>
          </p:cNvPr>
          <p:cNvSpPr txBox="1"/>
          <p:nvPr/>
        </p:nvSpPr>
        <p:spPr>
          <a:xfrm>
            <a:off x="179512" y="1108915"/>
            <a:ext cx="655272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Gestaltung mit Ortsbezug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endParaRPr lang="de-DE" sz="1200" dirty="0" smtClean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R</a:t>
            </a:r>
            <a:r>
              <a:rPr lang="de-DE" sz="1200" dirty="0" smtClean="0"/>
              <a:t>essourcenorientierter </a:t>
            </a:r>
            <a:r>
              <a:rPr lang="de-DE" sz="1200" dirty="0"/>
              <a:t>Umgang mit der bestehenden Bausubstanz </a:t>
            </a:r>
            <a:endParaRPr lang="de-DE" sz="1200" dirty="0" smtClean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S</a:t>
            </a:r>
            <a:r>
              <a:rPr lang="de-DE" sz="1200" dirty="0" smtClean="0"/>
              <a:t>chrittweise </a:t>
            </a:r>
            <a:r>
              <a:rPr lang="de-DE" sz="1200" dirty="0"/>
              <a:t>Revitalisierung insbesondere des alten </a:t>
            </a:r>
            <a:r>
              <a:rPr lang="de-DE" sz="1200" dirty="0" smtClean="0"/>
              <a:t>Kantinenbaus B4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/>
              <a:t>Erhalt des Bürogebäudes B5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/>
              <a:t>An der Bootshalle B7 und im Werkstattbereich B7a werden konservierende Maßnahmen vorgenommen </a:t>
            </a:r>
            <a:endParaRPr lang="de-DE" sz="1200" dirty="0" smtClean="0"/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/>
              <a:t>Die Promenade wird über einen Holzsteg </a:t>
            </a:r>
            <a:r>
              <a:rPr lang="de-DE" sz="1200" dirty="0"/>
              <a:t>vor den Gebäuden B4 und B5 </a:t>
            </a:r>
            <a:r>
              <a:rPr lang="de-DE" sz="1200" dirty="0" smtClean="0"/>
              <a:t>geführt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/>
              <a:t>Bestandsorientierung </a:t>
            </a:r>
            <a:r>
              <a:rPr lang="de-DE" sz="1200" dirty="0"/>
              <a:t>unter Berücksichtigung der Historie des </a:t>
            </a:r>
            <a:r>
              <a:rPr lang="de-DE" sz="1200" dirty="0" smtClean="0"/>
              <a:t>Ortes</a:t>
            </a:r>
          </a:p>
        </p:txBody>
      </p:sp>
      <p:cxnSp>
        <p:nvCxnSpPr>
          <p:cNvPr id="30729" name="Gerade Verbindung 3">
            <a:extLst>
              <a:ext uri="{FF2B5EF4-FFF2-40B4-BE49-F238E27FC236}">
                <a16:creationId xmlns="" xmlns:a16="http://schemas.microsoft.com/office/drawing/2014/main" id="{D77A7E9C-FA79-134A-964E-0AC2B6042B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1051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C:\Users\NICO\Documents\FKY\BKYC Übernahme\Bewerbung\Konzeptbewerbung\Final\Bilder\12-7-2022 Ausschnitt Gebäude Mitte.jp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12" y="2334365"/>
            <a:ext cx="1834988" cy="77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62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6">
            <a:extLst>
              <a:ext uri="{FF2B5EF4-FFF2-40B4-BE49-F238E27FC236}">
                <a16:creationId xmlns="" xmlns:a16="http://schemas.microsoft.com/office/drawing/2014/main" id="{D38F5C2B-8563-624A-9B30-6CD97A45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208486"/>
            <a:ext cx="2194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0962" name="Text Box 7">
            <a:extLst>
              <a:ext uri="{FF2B5EF4-FFF2-40B4-BE49-F238E27FC236}">
                <a16:creationId xmlns="" xmlns:a16="http://schemas.microsoft.com/office/drawing/2014/main" id="{AA7994A4-838E-024E-8BB8-A6DD4E7B6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cxnSp>
        <p:nvCxnSpPr>
          <p:cNvPr id="40964" name="Gerade Verbindung 3">
            <a:extLst>
              <a:ext uri="{FF2B5EF4-FFF2-40B4-BE49-F238E27FC236}">
                <a16:creationId xmlns="" xmlns:a16="http://schemas.microsoft.com/office/drawing/2014/main" id="{4499C008-7D10-A640-B497-CBD38F9367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C87BF021-9FC1-5146-8C59-F5057477C085}"/>
              </a:ext>
            </a:extLst>
          </p:cNvPr>
          <p:cNvSpPr txBox="1"/>
          <p:nvPr/>
        </p:nvSpPr>
        <p:spPr>
          <a:xfrm>
            <a:off x="179512" y="1337944"/>
            <a:ext cx="655660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Machbarkeit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endParaRPr lang="de-DE" sz="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80000" indent="-18000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Das Zentrum Klassischer Yachtsport wird durch eine Betriebsgesellschaft bewirtschaftet </a:t>
            </a:r>
          </a:p>
          <a:p>
            <a:pPr marL="180000" indent="-18000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Es existiert ein umfangreicher Businessplan </a:t>
            </a:r>
          </a:p>
          <a:p>
            <a:pPr marL="180000" indent="-18000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Der laufende Betrieb trägt sich aus Einnahmen aus Vermietung und Verpachtung, </a:t>
            </a:r>
          </a:p>
          <a:p>
            <a:pPr marL="180000" indent="-180000">
              <a:defRPr/>
            </a:pPr>
            <a:r>
              <a:rPr lang="de-DE" sz="1200" dirty="0">
                <a:latin typeface="Georgia" panose="02040502050405020303" pitchFamily="18" charset="0"/>
              </a:rPr>
              <a:t> </a:t>
            </a:r>
            <a:r>
              <a:rPr lang="de-DE" sz="1200" dirty="0" smtClean="0">
                <a:latin typeface="Georgia" panose="02040502050405020303" pitchFamily="18" charset="0"/>
              </a:rPr>
              <a:t>    </a:t>
            </a:r>
            <a:r>
              <a:rPr lang="de-DE" sz="1200" dirty="0" smtClean="0">
                <a:latin typeface="Georgia" panose="02040502050405020303" pitchFamily="18" charset="0"/>
              </a:rPr>
              <a:t>insbesondere </a:t>
            </a:r>
            <a:r>
              <a:rPr lang="de-DE" sz="1200" dirty="0">
                <a:latin typeface="Georgia" panose="02040502050405020303" pitchFamily="18" charset="0"/>
              </a:rPr>
              <a:t>durch die Liegeplätze und das Winterlager </a:t>
            </a:r>
          </a:p>
          <a:p>
            <a:pPr marL="180000" indent="-18000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Teilzeitkräfte und ehrenamtlich Tätige sorgen für Betrieb, Erhalt und Verwaltung </a:t>
            </a:r>
          </a:p>
          <a:p>
            <a:pPr marL="180000" indent="-18000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Investitionen 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>
                <a:latin typeface="Georgia" panose="02040502050405020303" pitchFamily="18" charset="0"/>
              </a:rPr>
              <a:t>erfolgen durch </a:t>
            </a:r>
            <a:r>
              <a:rPr lang="de-DE" sz="1200" dirty="0" smtClean="0">
                <a:latin typeface="Georgia" panose="02040502050405020303" pitchFamily="18" charset="0"/>
              </a:rPr>
              <a:t>Bankkredit, Spenden </a:t>
            </a:r>
            <a:r>
              <a:rPr lang="de-DE" sz="1200" dirty="0">
                <a:latin typeface="Georgia" panose="02040502050405020303" pitchFamily="18" charset="0"/>
              </a:rPr>
              <a:t>und </a:t>
            </a:r>
            <a:r>
              <a:rPr lang="de-DE" sz="1200" dirty="0" smtClean="0">
                <a:latin typeface="Georgia" panose="02040502050405020303" pitchFamily="18" charset="0"/>
              </a:rPr>
              <a:t>Sponsoren </a:t>
            </a:r>
            <a:endParaRPr lang="de-DE" sz="12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e-DE" sz="1400" dirty="0">
              <a:latin typeface="Georgia" panose="02040502050405020303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52" y="2341805"/>
            <a:ext cx="1692548" cy="755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6">
            <a:extLst>
              <a:ext uri="{FF2B5EF4-FFF2-40B4-BE49-F238E27FC236}">
                <a16:creationId xmlns="" xmlns:a16="http://schemas.microsoft.com/office/drawing/2014/main" id="{9F10B2E3-96BD-4F4F-B409-EAAA7392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12" y="201643"/>
            <a:ext cx="2050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3010" name="Text Box 7">
            <a:extLst>
              <a:ext uri="{FF2B5EF4-FFF2-40B4-BE49-F238E27FC236}">
                <a16:creationId xmlns="" xmlns:a16="http://schemas.microsoft.com/office/drawing/2014/main" id="{2F6888E2-558F-C842-B544-A035251AA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cxnSp>
        <p:nvCxnSpPr>
          <p:cNvPr id="43012" name="Gerade Verbindung 3">
            <a:extLst>
              <a:ext uri="{FF2B5EF4-FFF2-40B4-BE49-F238E27FC236}">
                <a16:creationId xmlns="" xmlns:a16="http://schemas.microsoft.com/office/drawing/2014/main" id="{B0128CEB-6F83-C649-AB6D-CD2A5FB43D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4935355E-7AD6-A548-ABAC-C4EED4944DE4}"/>
              </a:ext>
            </a:extLst>
          </p:cNvPr>
          <p:cNvSpPr txBox="1"/>
          <p:nvPr/>
        </p:nvSpPr>
        <p:spPr>
          <a:xfrm>
            <a:off x="251520" y="1280507"/>
            <a:ext cx="3175869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Vielen Dank für Ihre Aufmerksamkeit</a:t>
            </a:r>
          </a:p>
          <a:p>
            <a:pPr>
              <a:defRPr/>
            </a:pPr>
            <a:endParaRPr lang="de-DE" sz="12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de-DE" sz="1200" dirty="0">
                <a:latin typeface="Georgia" panose="02040502050405020303" pitchFamily="18" charset="0"/>
              </a:rPr>
              <a:t/>
            </a:r>
            <a:br>
              <a:rPr lang="de-DE" sz="1200" dirty="0">
                <a:latin typeface="Georgia" panose="02040502050405020303" pitchFamily="18" charset="0"/>
              </a:rPr>
            </a:br>
            <a:r>
              <a:rPr lang="de-DE" sz="1200" dirty="0">
                <a:latin typeface="Georgia" panose="02040502050405020303" pitchFamily="18" charset="0"/>
              </a:rPr>
              <a:t>Freundeskreis Klassische </a:t>
            </a:r>
            <a:r>
              <a:rPr lang="de-DE" sz="1200" dirty="0" smtClean="0">
                <a:latin typeface="Georgia" panose="02040502050405020303" pitchFamily="18" charset="0"/>
              </a:rPr>
              <a:t>Yachten e. V.</a:t>
            </a:r>
            <a:r>
              <a:rPr lang="de-DE" sz="1200" dirty="0">
                <a:latin typeface="Georgia" panose="02040502050405020303" pitchFamily="18" charset="0"/>
              </a:rPr>
              <a:t/>
            </a:r>
            <a:br>
              <a:rPr lang="de-DE" sz="1200" dirty="0">
                <a:latin typeface="Georgia" panose="02040502050405020303" pitchFamily="18" charset="0"/>
              </a:rPr>
            </a:br>
            <a:r>
              <a:rPr lang="de-DE" sz="1200" dirty="0">
                <a:latin typeface="Georgia" panose="02040502050405020303" pitchFamily="18" charset="0"/>
              </a:rPr>
              <a:t>Kanalstr. 46</a:t>
            </a:r>
            <a:br>
              <a:rPr lang="de-DE" sz="1200" dirty="0">
                <a:latin typeface="Georgia" panose="02040502050405020303" pitchFamily="18" charset="0"/>
              </a:rPr>
            </a:br>
            <a:r>
              <a:rPr lang="de-DE" sz="1200" dirty="0">
                <a:latin typeface="Georgia" panose="02040502050405020303" pitchFamily="18" charset="0"/>
              </a:rPr>
              <a:t>24159 Kiel</a:t>
            </a:r>
            <a:br>
              <a:rPr lang="de-DE" sz="1200" dirty="0">
                <a:latin typeface="Georgia" panose="02040502050405020303" pitchFamily="18" charset="0"/>
              </a:rPr>
            </a:br>
            <a:r>
              <a:rPr lang="de-DE" sz="1200" dirty="0">
                <a:latin typeface="Georgia" panose="02040502050405020303" pitchFamily="18" charset="0"/>
              </a:rPr>
              <a:t>0431 76277</a:t>
            </a:r>
            <a:br>
              <a:rPr lang="de-DE" sz="1200" dirty="0">
                <a:latin typeface="Georgia" panose="02040502050405020303" pitchFamily="18" charset="0"/>
              </a:rPr>
            </a:br>
            <a:r>
              <a:rPr lang="de-DE" sz="1200" dirty="0"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www.fky.org</a:t>
            </a:r>
            <a:r>
              <a:rPr lang="de-DE" sz="1200" dirty="0">
                <a:latin typeface="Georgia" panose="02040502050405020303" pitchFamily="18" charset="0"/>
              </a:rPr>
              <a:t> / </a:t>
            </a:r>
            <a:r>
              <a:rPr lang="de-DE" sz="1200" dirty="0"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info@fky.org</a:t>
            </a:r>
            <a:endParaRPr lang="de-DE" sz="1200" dirty="0">
              <a:latin typeface="Georgia" panose="02040502050405020303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8">
            <a:extLst>
              <a:ext uri="{FF2B5EF4-FFF2-40B4-BE49-F238E27FC236}">
                <a16:creationId xmlns="" xmlns:a16="http://schemas.microsoft.com/office/drawing/2014/main" id="{6771EBBA-D34B-1240-8F1B-9DFA334D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504824"/>
            <a:ext cx="2126685" cy="308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>
            <a:extLst>
              <a:ext uri="{FF2B5EF4-FFF2-40B4-BE49-F238E27FC236}">
                <a16:creationId xmlns="" xmlns:a16="http://schemas.microsoft.com/office/drawing/2014/main" id="{3755382E-E00B-7A49-B22B-BD961C8AE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cxnSp>
        <p:nvCxnSpPr>
          <p:cNvPr id="22533" name="Gerade Verbindung 3">
            <a:extLst>
              <a:ext uri="{FF2B5EF4-FFF2-40B4-BE49-F238E27FC236}">
                <a16:creationId xmlns="" xmlns:a16="http://schemas.microsoft.com/office/drawing/2014/main" id="{52247DB9-1DFA-4B4E-9AF5-FE482B8643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Rechteck 1">
            <a:extLst>
              <a:ext uri="{FF2B5EF4-FFF2-40B4-BE49-F238E27FC236}">
                <a16:creationId xmlns="" xmlns:a16="http://schemas.microsoft.com/office/drawing/2014/main" id="{40177323-915C-F34F-AADD-C918B784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3105150"/>
            <a:ext cx="5014912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0000"/>
              </a:solidFill>
            </a:endParaRPr>
          </a:p>
        </p:txBody>
      </p:sp>
      <p:sp>
        <p:nvSpPr>
          <p:cNvPr id="22535" name="Rechteck 4">
            <a:extLst>
              <a:ext uri="{FF2B5EF4-FFF2-40B4-BE49-F238E27FC236}">
                <a16:creationId xmlns="" xmlns:a16="http://schemas.microsoft.com/office/drawing/2014/main" id="{B9245BEF-7B66-0F48-8430-8A2A75EE5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2394" y="1080939"/>
            <a:ext cx="61397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de-DE" alt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</a:t>
            </a:r>
            <a:r>
              <a:rPr lang="de-DE" alt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ARBOUR </a:t>
            </a:r>
            <a:r>
              <a:rPr lang="de-DE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heißt für uns</a:t>
            </a:r>
            <a:r>
              <a:rPr lang="de-DE" alt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endParaRPr lang="de-DE" altLang="de-DE" sz="8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200" dirty="0">
                <a:latin typeface="Georgia" panose="02040502050405020303" pitchFamily="18" charset="0"/>
              </a:rPr>
              <a:t>Ein maritimes Zentrum, öffentlich erlebbar, Kultur-, Bildungs- und Freizeitorientiert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200" dirty="0">
                <a:latin typeface="Georgia" panose="02040502050405020303" pitchFamily="18" charset="0"/>
              </a:rPr>
              <a:t>Eingebunden in den Kontext des umgebenden Stadtteils und bestehender Traditionen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200" dirty="0">
                <a:latin typeface="Georgia" panose="02040502050405020303" pitchFamily="18" charset="0"/>
              </a:rPr>
              <a:t>Ausbildung einer Promenade, Öffnung </a:t>
            </a:r>
            <a:r>
              <a:rPr lang="de-DE" altLang="de-DE" sz="1200" dirty="0" smtClean="0">
                <a:latin typeface="Georgia" panose="02040502050405020303" pitchFamily="18" charset="0"/>
              </a:rPr>
              <a:t>des </a:t>
            </a:r>
            <a:r>
              <a:rPr lang="de-DE" altLang="de-DE" sz="1200" dirty="0">
                <a:latin typeface="Georgia" panose="02040502050405020303" pitchFamily="18" charset="0"/>
              </a:rPr>
              <a:t>Ufers und </a:t>
            </a:r>
            <a:r>
              <a:rPr lang="de-DE" altLang="de-DE" sz="1200" dirty="0" smtClean="0">
                <a:latin typeface="Georgia" panose="02040502050405020303" pitchFamily="18" charset="0"/>
              </a:rPr>
              <a:t>Geländes </a:t>
            </a:r>
            <a:r>
              <a:rPr lang="de-DE" altLang="de-DE" sz="1200" dirty="0">
                <a:latin typeface="Georgia" panose="02040502050405020303" pitchFamily="18" charset="0"/>
              </a:rPr>
              <a:t>für die Bevölkerung 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de-DE" altLang="de-DE" sz="1200" dirty="0">
                <a:latin typeface="Georgia" panose="02040502050405020303" pitchFamily="18" charset="0"/>
              </a:rPr>
              <a:t>Anziehungspunkt am </a:t>
            </a:r>
            <a:r>
              <a:rPr lang="de-DE" altLang="de-DE" sz="1200" dirty="0" smtClean="0">
                <a:latin typeface="Georgia" panose="02040502050405020303" pitchFamily="18" charset="0"/>
              </a:rPr>
              <a:t>Wasser</a:t>
            </a:r>
            <a:endParaRPr lang="de-DE" altLang="de-DE" sz="12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200" dirty="0">
              <a:latin typeface="Georgia" panose="02040502050405020303" pitchFamily="18" charset="0"/>
            </a:endParaRPr>
          </a:p>
        </p:txBody>
      </p:sp>
      <p:pic>
        <p:nvPicPr>
          <p:cNvPr id="22536" name="Grafik 2">
            <a:extLst>
              <a:ext uri="{FF2B5EF4-FFF2-40B4-BE49-F238E27FC236}">
                <a16:creationId xmlns="" xmlns:a16="http://schemas.microsoft.com/office/drawing/2014/main" id="{E80C91F8-D419-DA41-9691-4776E9FF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065" y="2268343"/>
            <a:ext cx="1251524" cy="8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Grafik 6">
            <a:extLst>
              <a:ext uri="{FF2B5EF4-FFF2-40B4-BE49-F238E27FC236}">
                <a16:creationId xmlns="" xmlns:a16="http://schemas.microsoft.com/office/drawing/2014/main" id="{7792B301-C39A-2E44-A676-5B7E46C6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323" y="2268343"/>
            <a:ext cx="1257054" cy="83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7">
            <a:extLst>
              <a:ext uri="{FF2B5EF4-FFF2-40B4-BE49-F238E27FC236}">
                <a16:creationId xmlns="" xmlns:a16="http://schemas.microsoft.com/office/drawing/2014/main" id="{25CC6B65-FA90-0841-9DC1-7EF3D5168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06B34DFA-AEBD-6D45-A162-55742D876FDF}"/>
              </a:ext>
            </a:extLst>
          </p:cNvPr>
          <p:cNvSpPr txBox="1"/>
          <p:nvPr/>
        </p:nvSpPr>
        <p:spPr>
          <a:xfrm>
            <a:off x="207815" y="1128474"/>
            <a:ext cx="62068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Freundeskreis </a:t>
            </a:r>
            <a:r>
              <a:rPr lang="de-DE" alt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Klassischer </a:t>
            </a:r>
            <a:r>
              <a:rPr lang="de-DE" alt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Yachten</a:t>
            </a:r>
          </a:p>
          <a:p>
            <a:pPr>
              <a:defRPr/>
            </a:pPr>
            <a:endParaRPr lang="de-DE" sz="900" dirty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Zusammenschluss von Eignern und Liebhabern klassischer Yachten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Veranstaltung von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Regatten,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Classic Yacht Symposium,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Vergabe des </a:t>
            </a:r>
          </a:p>
          <a:p>
            <a:pPr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     Restaurierungspreises </a:t>
            </a:r>
            <a:endParaRPr lang="de-DE" sz="1200" dirty="0" smtClean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</a:rPr>
              <a:t>Gelebter </a:t>
            </a:r>
            <a:r>
              <a:rPr lang="de-DE" sz="1200" dirty="0">
                <a:latin typeface="Georgia" panose="02040502050405020303" pitchFamily="18" charset="0"/>
              </a:rPr>
              <a:t>Erfahrungsaustausch zur Instandsetzung </a:t>
            </a:r>
            <a:r>
              <a:rPr lang="de-DE" sz="1200" dirty="0" smtClean="0">
                <a:latin typeface="Georgia" panose="02040502050405020303" pitchFamily="18" charset="0"/>
              </a:rPr>
              <a:t>klassischer </a:t>
            </a:r>
            <a:r>
              <a:rPr lang="de-DE" sz="1200" dirty="0">
                <a:latin typeface="Georgia" panose="02040502050405020303" pitchFamily="18" charset="0"/>
              </a:rPr>
              <a:t>Boote und </a:t>
            </a:r>
            <a:r>
              <a:rPr lang="de-DE" sz="1200" dirty="0" smtClean="0">
                <a:latin typeface="Georgia" panose="02040502050405020303" pitchFamily="18" charset="0"/>
              </a:rPr>
              <a:t>Yachten</a:t>
            </a:r>
            <a:endParaRPr lang="de-DE" sz="1200" dirty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Um </a:t>
            </a:r>
            <a:r>
              <a:rPr lang="de-DE" sz="1200" dirty="0" smtClean="0">
                <a:latin typeface="Georgia" panose="02040502050405020303" pitchFamily="18" charset="0"/>
              </a:rPr>
              <a:t>1800 </a:t>
            </a:r>
            <a:r>
              <a:rPr lang="de-DE" sz="1200" dirty="0">
                <a:latin typeface="Georgia" panose="02040502050405020303" pitchFamily="18" charset="0"/>
              </a:rPr>
              <a:t>Mitglieder bundesweit</a:t>
            </a:r>
            <a:r>
              <a:rPr lang="de-DE" sz="1200" dirty="0" smtClean="0">
                <a:latin typeface="Georgia" panose="02040502050405020303" pitchFamily="18" charset="0"/>
              </a:rPr>
              <a:t>, </a:t>
            </a:r>
            <a:r>
              <a:rPr lang="de-DE" sz="1200" dirty="0">
                <a:latin typeface="Georgia" panose="02040502050405020303" pitchFamily="18" charset="0"/>
              </a:rPr>
              <a:t>Österreich und </a:t>
            </a:r>
            <a:r>
              <a:rPr lang="de-DE" sz="1200" dirty="0" smtClean="0">
                <a:latin typeface="Georgia" panose="02040502050405020303" pitchFamily="18" charset="0"/>
              </a:rPr>
              <a:t>Schweiz </a:t>
            </a:r>
            <a:endParaRPr lang="de-DE" sz="1200" dirty="0">
              <a:latin typeface="Georgia" panose="02040502050405020303" pitchFamily="18" charset="0"/>
            </a:endParaRPr>
          </a:p>
        </p:txBody>
      </p:sp>
      <p:pic>
        <p:nvPicPr>
          <p:cNvPr id="18437" name="Grafik 2">
            <a:extLst>
              <a:ext uri="{FF2B5EF4-FFF2-40B4-BE49-F238E27FC236}">
                <a16:creationId xmlns="" xmlns:a16="http://schemas.microsoft.com/office/drawing/2014/main" id="{0783ECAC-DB8C-484C-A4E9-9CF9AD14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5980" y="2159316"/>
            <a:ext cx="897675" cy="94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afik 6">
            <a:extLst>
              <a:ext uri="{FF2B5EF4-FFF2-40B4-BE49-F238E27FC236}">
                <a16:creationId xmlns="" xmlns:a16="http://schemas.microsoft.com/office/drawing/2014/main" id="{54738EAB-2838-424A-8E0D-0F3C09CF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159316"/>
            <a:ext cx="2019766" cy="94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0" name="Gerade Verbindung 3">
            <a:extLst>
              <a:ext uri="{FF2B5EF4-FFF2-40B4-BE49-F238E27FC236}">
                <a16:creationId xmlns="" xmlns:a16="http://schemas.microsoft.com/office/drawing/2014/main" id="{B17266B6-F051-8F44-B561-80CE43A351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10197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>
            <a:extLst>
              <a:ext uri="{FF2B5EF4-FFF2-40B4-BE49-F238E27FC236}">
                <a16:creationId xmlns="" xmlns:a16="http://schemas.microsoft.com/office/drawing/2014/main" id="{5EC03CBD-9018-1849-9E9D-C1EAFFF94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89" y="492059"/>
            <a:ext cx="5002212" cy="24827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Unser Ziel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  <a:p>
            <a:pPr>
              <a:spcBef>
                <a:spcPts val="800"/>
              </a:spcBef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Wir entwickeln einen </a:t>
            </a:r>
            <a:r>
              <a:rPr lang="de-DE" sz="1200" dirty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OPEN HARBOUR mit einer öffentlich erlebbaren und einzigartigen maritimen Atmosphäre an der Kieler </a:t>
            </a: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Förde: </a:t>
            </a:r>
          </a:p>
          <a:p>
            <a:pPr marL="171450" indent="-171450"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Kern ist das Zentrum </a:t>
            </a:r>
            <a:r>
              <a:rPr lang="de-DE" sz="1200" dirty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Klassischer </a:t>
            </a: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Yachtsport</a:t>
            </a:r>
          </a:p>
          <a:p>
            <a:pPr marL="171450" indent="-171450"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Integration von Unternehmen </a:t>
            </a:r>
            <a:r>
              <a:rPr lang="de-DE" sz="1200" dirty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der maritimen </a:t>
            </a: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Wirtschaft</a:t>
            </a:r>
          </a:p>
          <a:p>
            <a:pPr marL="171450" indent="-171450">
              <a:spcBef>
                <a:spcPts val="80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Partner </a:t>
            </a:r>
            <a:r>
              <a:rPr lang="de-DE" sz="1200" dirty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aus den umgebenden Stadtteilen wie Schulen und </a:t>
            </a: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Vereine </a:t>
            </a:r>
          </a:p>
          <a:p>
            <a:pPr>
              <a:spcBef>
                <a:spcPts val="800"/>
              </a:spcBef>
              <a:spcAft>
                <a:spcPts val="0"/>
              </a:spcAft>
              <a:buNone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Alle </a:t>
            </a:r>
            <a:r>
              <a:rPr lang="de-DE" sz="1200" dirty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Einrichtungen zusammen bilden den Rahmen und die Voraussetzungen für maritime Veranstaltungen, Begegnungspunkte am Wasser, Wassersport, Attraktionen wie Führungen, Ausfahrten, Regatten, Bildungs- und </a:t>
            </a:r>
            <a:r>
              <a:rPr lang="de-DE" sz="1200" dirty="0" smtClean="0">
                <a:solidFill>
                  <a:srgbClr val="000000"/>
                </a:solidFill>
                <a:latin typeface="Georgia" panose="02040502050405020303" pitchFamily="18" charset="0"/>
                <a:ea typeface="Arial Unicode MS"/>
                <a:cs typeface="Arial Unicode MS"/>
              </a:rPr>
              <a:t>Jugendprojekte</a:t>
            </a:r>
            <a:endParaRPr lang="de-DE" sz="1200" dirty="0">
              <a:solidFill>
                <a:srgbClr val="000000"/>
              </a:solidFill>
              <a:latin typeface="Georgia" panose="02040502050405020303" pitchFamily="18" charset="0"/>
              <a:ea typeface="Arial Unicode MS"/>
              <a:cs typeface="Arial Unicode MS"/>
            </a:endParaRPr>
          </a:p>
        </p:txBody>
      </p:sp>
      <p:sp>
        <p:nvSpPr>
          <p:cNvPr id="16386" name="Text Box 7">
            <a:extLst>
              <a:ext uri="{FF2B5EF4-FFF2-40B4-BE49-F238E27FC236}">
                <a16:creationId xmlns="" xmlns:a16="http://schemas.microsoft.com/office/drawing/2014/main" id="{8AD47541-D886-6947-BD14-3D8513E18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cxnSp>
        <p:nvCxnSpPr>
          <p:cNvPr id="16390" name="Gerade Verbindung 3">
            <a:extLst>
              <a:ext uri="{FF2B5EF4-FFF2-40B4-BE49-F238E27FC236}">
                <a16:creationId xmlns="" xmlns:a16="http://schemas.microsoft.com/office/drawing/2014/main" id="{CEC5FDC5-2783-2247-8B15-1D3D5FE718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26" y="1181546"/>
            <a:ext cx="2107374" cy="190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7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6">
            <a:extLst>
              <a:ext uri="{FF2B5EF4-FFF2-40B4-BE49-F238E27FC236}">
                <a16:creationId xmlns="" xmlns:a16="http://schemas.microsoft.com/office/drawing/2014/main" id="{742E0D2C-6287-D84A-913E-DD6DA2531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751" y="216843"/>
            <a:ext cx="2122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6626" name="Text Box 7">
            <a:extLst>
              <a:ext uri="{FF2B5EF4-FFF2-40B4-BE49-F238E27FC236}">
                <a16:creationId xmlns="" xmlns:a16="http://schemas.microsoft.com/office/drawing/2014/main" id="{04738649-A608-3849-9D47-A9C7EAB7E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69D1C8BD-2780-BA46-99E2-24B623264B82}"/>
              </a:ext>
            </a:extLst>
          </p:cNvPr>
          <p:cNvSpPr txBox="1"/>
          <p:nvPr/>
        </p:nvSpPr>
        <p:spPr>
          <a:xfrm>
            <a:off x="313269" y="1262827"/>
            <a:ext cx="590465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</a:rPr>
              <a:t>Zentrum Klassischer Yachtsport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de-DE" sz="800" dirty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</a:rPr>
              <a:t>Aktionen für Jedermann</a:t>
            </a:r>
            <a:r>
              <a:rPr lang="de-DE" sz="1200" dirty="0" smtClean="0">
                <a:latin typeface="Georgia" panose="02040502050405020303" pitchFamily="18" charset="0"/>
              </a:rPr>
              <a:t>, maritimes Erleben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</a:rPr>
              <a:t>Workshops </a:t>
            </a:r>
            <a:r>
              <a:rPr lang="de-DE" sz="1200" dirty="0">
                <a:latin typeface="Georgia" panose="02040502050405020303" pitchFamily="18" charset="0"/>
              </a:rPr>
              <a:t>und Vorträge </a:t>
            </a:r>
            <a:r>
              <a:rPr lang="de-DE" sz="1200" dirty="0" smtClean="0">
                <a:latin typeface="Georgia" panose="02040502050405020303" pitchFamily="18" charset="0"/>
              </a:rPr>
              <a:t>zu maritimen Themen und Kultur 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</a:rPr>
              <a:t>Restaurierungen von klassischen Yachten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Kommunikationszentrum im Gebäude B4 mit Restaurant,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Ausstellungen und Bibliothek</a:t>
            </a:r>
            <a:endParaRPr lang="de-DE" sz="12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</a:rPr>
              <a:t>Aus- </a:t>
            </a:r>
            <a:r>
              <a:rPr lang="de-DE" sz="1200" dirty="0">
                <a:latin typeface="Georgia" panose="02040502050405020303" pitchFamily="18" charset="0"/>
              </a:rPr>
              <a:t>und Weiterbildung im klassischen </a:t>
            </a:r>
            <a:r>
              <a:rPr lang="de-DE" sz="1200" dirty="0" smtClean="0">
                <a:latin typeface="Georgia" panose="02040502050405020303" pitchFamily="18" charset="0"/>
              </a:rPr>
              <a:t>Bootsbauhandwerk</a:t>
            </a:r>
            <a:endParaRPr lang="de-DE" sz="1200" dirty="0">
              <a:latin typeface="Georgia" panose="02040502050405020303" pitchFamily="18" charset="0"/>
            </a:endParaRPr>
          </a:p>
        </p:txBody>
      </p:sp>
      <p:pic>
        <p:nvPicPr>
          <p:cNvPr id="26629" name="Grafik 2">
            <a:extLst>
              <a:ext uri="{FF2B5EF4-FFF2-40B4-BE49-F238E27FC236}">
                <a16:creationId xmlns="" xmlns:a16="http://schemas.microsoft.com/office/drawing/2014/main" id="{BD8B94C6-2A5D-0048-9191-8EBF841A1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2150782"/>
            <a:ext cx="1196291" cy="8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Grafik 4">
            <a:extLst>
              <a:ext uri="{FF2B5EF4-FFF2-40B4-BE49-F238E27FC236}">
                <a16:creationId xmlns="" xmlns:a16="http://schemas.microsoft.com/office/drawing/2014/main" id="{70210220-FBE4-C848-9DC2-20841CAA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586" y="2150782"/>
            <a:ext cx="673414" cy="89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2" name="Gerade Verbindung 3">
            <a:extLst>
              <a:ext uri="{FF2B5EF4-FFF2-40B4-BE49-F238E27FC236}">
                <a16:creationId xmlns="" xmlns:a16="http://schemas.microsoft.com/office/drawing/2014/main" id="{F6DEA1AE-84F9-8542-9E17-9ED016C520B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51520" y="3041795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0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6">
            <a:extLst>
              <a:ext uri="{FF2B5EF4-FFF2-40B4-BE49-F238E27FC236}">
                <a16:creationId xmlns="" xmlns:a16="http://schemas.microsoft.com/office/drawing/2014/main" id="{DCC3CC37-8367-D642-8058-26E4365A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40" y="187705"/>
            <a:ext cx="21941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</a:t>
            </a:r>
            <a:r>
              <a:rPr lang="de-DE" altLang="de-DE" sz="2000" i="1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Harbour</a:t>
            </a:r>
            <a:endParaRPr lang="de-DE" altLang="de-DE" sz="2000" i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4818" name="Text Box 7">
            <a:extLst>
              <a:ext uri="{FF2B5EF4-FFF2-40B4-BE49-F238E27FC236}">
                <a16:creationId xmlns="" xmlns:a16="http://schemas.microsoft.com/office/drawing/2014/main" id="{EAA5C739-15E6-354F-938C-F0DF245A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4D90CA7C-CE37-824C-B4DB-72EDDE9084DF}"/>
              </a:ext>
            </a:extLst>
          </p:cNvPr>
          <p:cNvSpPr txBox="1"/>
          <p:nvPr/>
        </p:nvSpPr>
        <p:spPr>
          <a:xfrm>
            <a:off x="251519" y="893564"/>
            <a:ext cx="5429337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Die Steganlage bietet </a:t>
            </a: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maritimes Erleben</a:t>
            </a:r>
            <a:endParaRPr lang="de-DE" sz="1200" dirty="0" smtClean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endParaRPr lang="de-DE" sz="800" dirty="0" smtClean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Liegeplatz für historische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und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Epoche-typische Yachten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Steckbriefe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, Tafeln, webbasierte Inhalte zum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Download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Führungen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und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Mitsegelgelegenheiten</a:t>
            </a:r>
            <a:endParaRPr lang="de-DE" sz="12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endParaRPr lang="de-DE" sz="1400" dirty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Das Winterlager als verlängerte Werkbank der gläsernen Werft</a:t>
            </a:r>
          </a:p>
          <a:p>
            <a:pPr>
              <a:defRPr/>
            </a:pPr>
            <a:endParaRPr lang="de-DE" sz="800" dirty="0" smtClean="0"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Einblick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in Yachtkonstruktion und Bootsbau zum Anfassen</a:t>
            </a:r>
          </a:p>
          <a:p>
            <a:pPr marL="171450" indent="-171450">
              <a:buFont typeface="Courier New" panose="02070309020205020404" pitchFamily="49" charset="0"/>
              <a:buChar char="o"/>
              <a:defRPr/>
            </a:pP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Eignern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und Bootsbauern bei der Arbeit an den Yachten </a:t>
            </a: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zusehen,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/>
            </a:r>
            <a:b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</a:br>
            <a:r>
              <a:rPr lang="de-DE" sz="1200" dirty="0" smtClean="0">
                <a:latin typeface="Georgia" panose="02040502050405020303" pitchFamily="18" charset="0"/>
                <a:ea typeface="ＭＳ Ｐゴシック" charset="0"/>
                <a:cs typeface="Helvetica Neue Light"/>
              </a:rPr>
              <a:t>Winterarbeiten </a:t>
            </a:r>
            <a:r>
              <a:rPr lang="de-DE" sz="1200" dirty="0">
                <a:latin typeface="Georgia" panose="02040502050405020303" pitchFamily="18" charset="0"/>
                <a:ea typeface="ＭＳ Ｐゴシック" charset="0"/>
                <a:cs typeface="Helvetica Neue Light"/>
              </a:rPr>
              <a:t>als lebendige Tradition kennenlernen</a:t>
            </a:r>
            <a:endParaRPr lang="de-DE" sz="1200" dirty="0">
              <a:latin typeface="Georgia" panose="020405020504050203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D2A7539-C378-8149-A8A4-58E4CA1BC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06" y="2161059"/>
            <a:ext cx="1686194" cy="94848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E32A88F4-B9A6-0146-AE81-AC16BABF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2144556"/>
            <a:ext cx="648072" cy="960594"/>
          </a:xfrm>
          <a:prstGeom prst="rect">
            <a:avLst/>
          </a:prstGeom>
        </p:spPr>
      </p:pic>
      <p:cxnSp>
        <p:nvCxnSpPr>
          <p:cNvPr id="34820" name="Gerade Verbindung 3">
            <a:extLst>
              <a:ext uri="{FF2B5EF4-FFF2-40B4-BE49-F238E27FC236}">
                <a16:creationId xmlns="" xmlns:a16="http://schemas.microsoft.com/office/drawing/2014/main" id="{B09B2D7C-6EF0-204A-BB64-446C827A29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854" y="310515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4" name="Text Box 7">
            <a:extLst>
              <a:ext uri="{FF2B5EF4-FFF2-40B4-BE49-F238E27FC236}">
                <a16:creationId xmlns="" xmlns:a16="http://schemas.microsoft.com/office/drawing/2014/main" id="{EA8406F4-CC0B-874E-8391-41C6A85E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C6F165C-F09A-194C-BB19-DCCEE5089338}"/>
              </a:ext>
            </a:extLst>
          </p:cNvPr>
          <p:cNvSpPr txBox="1"/>
          <p:nvPr/>
        </p:nvSpPr>
        <p:spPr>
          <a:xfrm>
            <a:off x="179512" y="854685"/>
            <a:ext cx="854469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Stadtteilprojekte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endParaRPr lang="de-DE" sz="800" dirty="0" smtClean="0">
              <a:latin typeface="Georgia" panose="02040502050405020303" pitchFamily="18" charset="0"/>
            </a:endParaRPr>
          </a:p>
          <a:p>
            <a:r>
              <a:rPr lang="de-DE" sz="1200" dirty="0">
                <a:latin typeface="Georgia" panose="02040502050405020303" pitchFamily="18" charset="0"/>
              </a:rPr>
              <a:t>In der Zusammenarbeit mit Schulen und Vereinen organisieren wir im Rahmen der Gläsernen Werft niedrigschwellige und pädagogisch orientierte Freizeitangebote: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Jugend-Kutterprojekt </a:t>
            </a:r>
            <a:r>
              <a:rPr lang="de-DE" sz="1200" dirty="0">
                <a:latin typeface="Georgia" panose="02040502050405020303" pitchFamily="18" charset="0"/>
              </a:rPr>
              <a:t>mit dem SV Friedrichsort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Segelfreizeiten </a:t>
            </a:r>
            <a:r>
              <a:rPr lang="de-DE" sz="1200" dirty="0">
                <a:latin typeface="Georgia" panose="02040502050405020303" pitchFamily="18" charset="0"/>
              </a:rPr>
              <a:t>mit Fritz-Reuter-Schule, Gemeinschaftsschule, Lernwerft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Handwerklich </a:t>
            </a:r>
            <a:r>
              <a:rPr lang="de-DE" sz="1200" dirty="0">
                <a:latin typeface="Georgia" panose="02040502050405020303" pitchFamily="18" charset="0"/>
              </a:rPr>
              <a:t>geprägte Freizeit- und </a:t>
            </a:r>
            <a:r>
              <a:rPr lang="de-DE" sz="1200" dirty="0" smtClean="0">
                <a:latin typeface="Georgia" panose="02040502050405020303" pitchFamily="18" charset="0"/>
              </a:rPr>
              <a:t>Weiterbildungsprojekte, als Angebot </a:t>
            </a:r>
          </a:p>
          <a:p>
            <a:r>
              <a:rPr lang="de-DE" sz="1200" dirty="0">
                <a:latin typeface="Georgia" panose="02040502050405020303" pitchFamily="18" charset="0"/>
              </a:rPr>
              <a:t> </a:t>
            </a:r>
            <a:r>
              <a:rPr lang="de-DE" sz="1200" dirty="0" smtClean="0">
                <a:latin typeface="Georgia" panose="02040502050405020303" pitchFamily="18" charset="0"/>
              </a:rPr>
              <a:t>    an Familien, für </a:t>
            </a:r>
            <a:r>
              <a:rPr lang="de-DE" sz="1200" dirty="0">
                <a:latin typeface="Georgia" panose="02040502050405020303" pitchFamily="18" charset="0"/>
              </a:rPr>
              <a:t>Gruppen mit Trägern der Sozialen Arbeit oder der </a:t>
            </a:r>
            <a:r>
              <a:rPr lang="de-DE" sz="1200" dirty="0" smtClean="0">
                <a:latin typeface="Georgia" panose="02040502050405020303" pitchFamily="18" charset="0"/>
              </a:rPr>
              <a:t>Kirche</a:t>
            </a:r>
            <a:endParaRPr lang="de-DE" sz="1200" dirty="0">
              <a:latin typeface="Georgia" panose="02040502050405020303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4D16B777-ECE9-3A4E-B2CA-B3FBDBAA6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282694"/>
            <a:ext cx="1209356" cy="806237"/>
          </a:xfrm>
          <a:prstGeom prst="rect">
            <a:avLst/>
          </a:prstGeom>
        </p:spPr>
      </p:pic>
      <p:cxnSp>
        <p:nvCxnSpPr>
          <p:cNvPr id="38916" name="Gerade Verbindung 3">
            <a:extLst>
              <a:ext uri="{FF2B5EF4-FFF2-40B4-BE49-F238E27FC236}">
                <a16:creationId xmlns="" xmlns:a16="http://schemas.microsoft.com/office/drawing/2014/main" id="{28E0AF03-C72C-7248-A6B2-91F7C7FB6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51" y="2282694"/>
            <a:ext cx="1240696" cy="8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68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4" name="Text Box 7">
            <a:extLst>
              <a:ext uri="{FF2B5EF4-FFF2-40B4-BE49-F238E27FC236}">
                <a16:creationId xmlns="" xmlns:a16="http://schemas.microsoft.com/office/drawing/2014/main" id="{EA8406F4-CC0B-874E-8391-41C6A85E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C6F165C-F09A-194C-BB19-DCCEE5089338}"/>
              </a:ext>
            </a:extLst>
          </p:cNvPr>
          <p:cNvSpPr txBox="1"/>
          <p:nvPr/>
        </p:nvSpPr>
        <p:spPr>
          <a:xfrm>
            <a:off x="179512" y="936922"/>
            <a:ext cx="854469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Unsere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 Partner Coastal Research &amp; Management CRM und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oceanBASIS</a:t>
            </a:r>
            <a:endParaRPr lang="de-DE" sz="1400" dirty="0">
              <a:solidFill>
                <a:schemeClr val="bg2">
                  <a:lumMod val="75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>
              <a:defRPr/>
            </a:pPr>
            <a:endParaRPr lang="de-DE" sz="8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  <a:ea typeface="ＭＳ Ｐゴシック" charset="0"/>
              <a:cs typeface="Helvetica Neue Light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Nutzung von Büro- und Lagerräumen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>
                <a:latin typeface="Georgia" panose="02040502050405020303" pitchFamily="18" charset="0"/>
              </a:rPr>
              <a:t>EU-gefördertes </a:t>
            </a:r>
            <a:r>
              <a:rPr lang="de-DE" sz="1200" dirty="0" smtClean="0">
                <a:latin typeface="Georgia" panose="02040502050405020303" pitchFamily="18" charset="0"/>
              </a:rPr>
              <a:t>Projekt</a:t>
            </a:r>
            <a:r>
              <a:rPr lang="de-DE" sz="1200" dirty="0" smtClean="0">
                <a:latin typeface="Georgia" panose="02040502050405020303" pitchFamily="18" charset="0"/>
              </a:rPr>
              <a:t> </a:t>
            </a:r>
            <a:r>
              <a:rPr lang="de-DE" sz="1200" dirty="0">
                <a:latin typeface="Georgia" panose="02040502050405020303" pitchFamily="18" charset="0"/>
              </a:rPr>
              <a:t>„</a:t>
            </a:r>
            <a:r>
              <a:rPr lang="de-DE" sz="1200" dirty="0" err="1" smtClean="0">
                <a:latin typeface="Georgia" panose="02040502050405020303" pitchFamily="18" charset="0"/>
              </a:rPr>
              <a:t>Aquator</a:t>
            </a:r>
            <a:r>
              <a:rPr lang="de-DE" sz="1200" dirty="0" smtClean="0">
                <a:latin typeface="Georgia" panose="02040502050405020303" pitchFamily="18" charset="0"/>
              </a:rPr>
              <a:t>“ im Gebäude </a:t>
            </a:r>
            <a:r>
              <a:rPr lang="de-DE" sz="1200" dirty="0">
                <a:latin typeface="Georgia" panose="02040502050405020303" pitchFamily="18" charset="0"/>
              </a:rPr>
              <a:t>B5 </a:t>
            </a:r>
            <a:r>
              <a:rPr lang="de-DE" sz="1200" dirty="0" smtClean="0">
                <a:latin typeface="Georgia" panose="02040502050405020303" pitchFamily="18" charset="0"/>
              </a:rPr>
              <a:t> für </a:t>
            </a:r>
            <a:r>
              <a:rPr lang="de-DE" sz="1200" dirty="0">
                <a:latin typeface="Georgia" panose="02040502050405020303" pitchFamily="18" charset="0"/>
              </a:rPr>
              <a:t>Start-up </a:t>
            </a:r>
            <a:r>
              <a:rPr lang="de-DE" sz="1200" dirty="0" smtClean="0">
                <a:latin typeface="Georgia" panose="02040502050405020303" pitchFamily="18" charset="0"/>
              </a:rPr>
              <a:t>Unternehmen </a:t>
            </a:r>
            <a:endParaRPr lang="de-DE" sz="12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err="1">
                <a:latin typeface="Georgia" panose="02040502050405020303" pitchFamily="18" charset="0"/>
              </a:rPr>
              <a:t>o</a:t>
            </a:r>
            <a:r>
              <a:rPr lang="de-DE" sz="1200" dirty="0" err="1" smtClean="0">
                <a:latin typeface="Georgia" panose="02040502050405020303" pitchFamily="18" charset="0"/>
              </a:rPr>
              <a:t>ceanBASIS</a:t>
            </a:r>
            <a:r>
              <a:rPr lang="de-DE" sz="1200" dirty="0" smtClean="0">
                <a:latin typeface="Georgia" panose="02040502050405020303" pitchFamily="18" charset="0"/>
              </a:rPr>
              <a:t> stellt u.a. zertifizierte Naturkosmetik her, mit Meeres- Wirkstoffen aus der Algenfarm in der Kieler Förde</a:t>
            </a:r>
            <a:endParaRPr lang="de-DE" sz="12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Besucher </a:t>
            </a:r>
            <a:r>
              <a:rPr lang="de-DE" sz="1200" dirty="0">
                <a:latin typeface="Georgia" panose="02040502050405020303" pitchFamily="18" charset="0"/>
              </a:rPr>
              <a:t>bekommen </a:t>
            </a:r>
            <a:r>
              <a:rPr lang="de-DE" sz="1200" dirty="0" smtClean="0">
                <a:latin typeface="Georgia" panose="02040502050405020303" pitchFamily="18" charset="0"/>
              </a:rPr>
              <a:t>Einblicke </a:t>
            </a:r>
            <a:r>
              <a:rPr lang="de-DE" sz="1200" dirty="0">
                <a:latin typeface="Georgia" panose="02040502050405020303" pitchFamily="18" charset="0"/>
              </a:rPr>
              <a:t>in aktuelle Fragen und Lösungen zum Schutz der Meere und </a:t>
            </a:r>
            <a:r>
              <a:rPr lang="de-DE" sz="1200" dirty="0" smtClean="0">
                <a:latin typeface="Georgia" panose="02040502050405020303" pitchFamily="18" charset="0"/>
              </a:rPr>
              <a:t>nachhaltigem Wirtschaften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Bau eines Unterwassergartens </a:t>
            </a:r>
            <a:r>
              <a:rPr lang="de-DE" sz="1200" dirty="0">
                <a:latin typeface="Georgia" panose="02040502050405020303" pitchFamily="18" charset="0"/>
              </a:rPr>
              <a:t>mit Wasserweg und </a:t>
            </a:r>
            <a:r>
              <a:rPr lang="de-DE" sz="1200" dirty="0" err="1" smtClean="0">
                <a:latin typeface="Georgia" panose="02040502050405020303" pitchFamily="18" charset="0"/>
              </a:rPr>
              <a:t>Schnorchler</a:t>
            </a:r>
            <a:r>
              <a:rPr lang="de-DE" sz="1200" dirty="0" smtClean="0">
                <a:latin typeface="Georgia" panose="02040502050405020303" pitchFamily="18" charset="0"/>
              </a:rPr>
              <a:t>-Parcours </a:t>
            </a:r>
            <a:r>
              <a:rPr lang="de-DE" sz="1200" dirty="0">
                <a:latin typeface="Georgia" panose="02040502050405020303" pitchFamily="18" charset="0"/>
              </a:rPr>
              <a:t>im nordwestlichen Teil der </a:t>
            </a:r>
            <a:r>
              <a:rPr lang="de-DE" sz="1200" dirty="0" err="1">
                <a:latin typeface="Georgia" panose="02040502050405020303" pitchFamily="18" charset="0"/>
              </a:rPr>
              <a:t>Stickenhörner</a:t>
            </a:r>
            <a:r>
              <a:rPr lang="de-DE" sz="1200" dirty="0">
                <a:latin typeface="Georgia" panose="02040502050405020303" pitchFamily="18" charset="0"/>
              </a:rPr>
              <a:t> Bucht in Zusammenarbeit mit DUC e. V. und der Tauchgruppe </a:t>
            </a:r>
            <a:r>
              <a:rPr lang="de-DE" sz="1200" dirty="0" smtClean="0">
                <a:latin typeface="Georgia" panose="02040502050405020303" pitchFamily="18" charset="0"/>
              </a:rPr>
              <a:t>Kiel</a:t>
            </a:r>
            <a:endParaRPr lang="de-DE" sz="1200" dirty="0">
              <a:latin typeface="Georgia" panose="02040502050405020303" pitchFamily="18" charset="0"/>
            </a:endParaRPr>
          </a:p>
        </p:txBody>
      </p:sp>
      <p:cxnSp>
        <p:nvCxnSpPr>
          <p:cNvPr id="38916" name="Gerade Verbindung 3">
            <a:extLst>
              <a:ext uri="{FF2B5EF4-FFF2-40B4-BE49-F238E27FC236}">
                <a16:creationId xmlns="" xmlns:a16="http://schemas.microsoft.com/office/drawing/2014/main" id="{28E0AF03-C72C-7248-A6B2-91F7C7FB6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56" y="2322498"/>
            <a:ext cx="1430844" cy="77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6">
            <a:extLst>
              <a:ext uri="{FF2B5EF4-FFF2-40B4-BE49-F238E27FC236}">
                <a16:creationId xmlns="" xmlns:a16="http://schemas.microsoft.com/office/drawing/2014/main" id="{9C32F3DE-D6D8-3846-8CCA-3E6818D3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82" y="144835"/>
            <a:ext cx="21129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2000" i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Open Harbour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de-DE" altLang="de-DE" sz="1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8914" name="Text Box 7">
            <a:extLst>
              <a:ext uri="{FF2B5EF4-FFF2-40B4-BE49-F238E27FC236}">
                <a16:creationId xmlns="" xmlns:a16="http://schemas.microsoft.com/office/drawing/2014/main" id="{EA8406F4-CC0B-874E-8391-41C6A85E0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590800"/>
            <a:ext cx="30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AC6F165C-F09A-194C-BB19-DCCEE5089338}"/>
              </a:ext>
            </a:extLst>
          </p:cNvPr>
          <p:cNvSpPr txBox="1"/>
          <p:nvPr/>
        </p:nvSpPr>
        <p:spPr>
          <a:xfrm>
            <a:off x="107504" y="936923"/>
            <a:ext cx="854469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Unser </a:t>
            </a:r>
            <a:r>
              <a:rPr lang="de-DE" sz="1400" dirty="0">
                <a:solidFill>
                  <a:schemeClr val="bg2">
                    <a:lumMod val="75000"/>
                  </a:schemeClr>
                </a:solidFill>
                <a:latin typeface="Georgia" panose="02040502050405020303" pitchFamily="18" charset="0"/>
                <a:ea typeface="ＭＳ Ｐゴシック" charset="0"/>
                <a:cs typeface="Helvetica Neue Light"/>
              </a:rPr>
              <a:t>Partner Kieler Meeresfarm </a:t>
            </a:r>
          </a:p>
          <a:p>
            <a:endParaRPr lang="de-DE" sz="8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Produktionsstandort und Materiallager </a:t>
            </a:r>
            <a:r>
              <a:rPr lang="de-DE" sz="1200" dirty="0">
                <a:latin typeface="Georgia" panose="02040502050405020303" pitchFamily="18" charset="0"/>
              </a:rPr>
              <a:t>im Gebäude B6 zum Betrieb d</a:t>
            </a:r>
            <a:r>
              <a:rPr lang="de-DE" sz="1200" dirty="0" smtClean="0">
                <a:latin typeface="Georgia" panose="02040502050405020303" pitchFamily="18" charset="0"/>
              </a:rPr>
              <a:t>er </a:t>
            </a:r>
            <a:r>
              <a:rPr lang="de-DE" sz="1200" dirty="0">
                <a:latin typeface="Georgia" panose="02040502050405020303" pitchFamily="18" charset="0"/>
              </a:rPr>
              <a:t>Aquakulturfarm vor </a:t>
            </a:r>
            <a:r>
              <a:rPr lang="de-DE" sz="1200" dirty="0" smtClean="0">
                <a:latin typeface="Georgia" panose="02040502050405020303" pitchFamily="18" charset="0"/>
              </a:rPr>
              <a:t>Holtenau-Ost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Lösch- und Liegeplatz für das Arbeitsschiff an </a:t>
            </a:r>
            <a:r>
              <a:rPr lang="de-DE" sz="1200" dirty="0">
                <a:latin typeface="Georgia" panose="02040502050405020303" pitchFamily="18" charset="0"/>
              </a:rPr>
              <a:t>der </a:t>
            </a:r>
            <a:r>
              <a:rPr lang="de-DE" sz="1200" dirty="0" err="1" smtClean="0">
                <a:latin typeface="Georgia" panose="02040502050405020303" pitchFamily="18" charset="0"/>
              </a:rPr>
              <a:t>Slipbahn</a:t>
            </a:r>
            <a:endParaRPr lang="de-DE" sz="1200" dirty="0" smtClean="0">
              <a:latin typeface="Georgia" panose="02040502050405020303" pitchFamily="18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Verarbeitung und Vermarktung </a:t>
            </a:r>
            <a:r>
              <a:rPr lang="de-DE" sz="1200" dirty="0">
                <a:latin typeface="Georgia" panose="02040502050405020303" pitchFamily="18" charset="0"/>
              </a:rPr>
              <a:t>der Produkte findet direkt vor Ort </a:t>
            </a:r>
            <a:r>
              <a:rPr lang="de-DE" sz="1200" dirty="0" smtClean="0">
                <a:latin typeface="Georgia" panose="02040502050405020303" pitchFamily="18" charset="0"/>
              </a:rPr>
              <a:t>statt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Muschel- und Algenzucht, Auswilderung </a:t>
            </a:r>
            <a:r>
              <a:rPr lang="de-DE" sz="1200" dirty="0">
                <a:latin typeface="Georgia" panose="02040502050405020303" pitchFamily="18" charset="0"/>
              </a:rPr>
              <a:t>von Fischen, Seegras Renaturierung, Entwicklung eines neuartigen Fischgeheges, Wissenstransfer zu Aquakulturtechnik, Führungen mit Bildungsprogramm, Vorträge, Training on </a:t>
            </a:r>
            <a:r>
              <a:rPr lang="de-DE" sz="1200" dirty="0" err="1">
                <a:latin typeface="Georgia" panose="02040502050405020303" pitchFamily="18" charset="0"/>
              </a:rPr>
              <a:t>the</a:t>
            </a:r>
            <a:r>
              <a:rPr lang="de-DE" sz="1200" dirty="0">
                <a:latin typeface="Georgia" panose="02040502050405020303" pitchFamily="18" charset="0"/>
              </a:rPr>
              <a:t> </a:t>
            </a:r>
            <a:r>
              <a:rPr lang="de-DE" sz="1200" dirty="0" smtClean="0">
                <a:latin typeface="Georgia" panose="02040502050405020303" pitchFamily="18" charset="0"/>
              </a:rPr>
              <a:t>Job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200" dirty="0" smtClean="0">
                <a:latin typeface="Georgia" panose="02040502050405020303" pitchFamily="18" charset="0"/>
              </a:rPr>
              <a:t>Führungen </a:t>
            </a:r>
            <a:r>
              <a:rPr lang="de-DE" sz="1200" dirty="0">
                <a:latin typeface="Georgia" panose="02040502050405020303" pitchFamily="18" charset="0"/>
              </a:rPr>
              <a:t>und Ausfahrten zur </a:t>
            </a:r>
            <a:r>
              <a:rPr lang="de-DE" sz="1200" dirty="0" smtClean="0">
                <a:latin typeface="Georgia" panose="02040502050405020303" pitchFamily="18" charset="0"/>
              </a:rPr>
              <a:t>Meeresfarm  für Aquakultur Anwender, Schulklassen </a:t>
            </a:r>
            <a:r>
              <a:rPr lang="de-DE" sz="1200" dirty="0">
                <a:latin typeface="Georgia" panose="02040502050405020303" pitchFamily="18" charset="0"/>
              </a:rPr>
              <a:t>und </a:t>
            </a:r>
            <a:r>
              <a:rPr lang="de-DE" sz="1200" dirty="0" smtClean="0">
                <a:latin typeface="Georgia" panose="02040502050405020303" pitchFamily="18" charset="0"/>
              </a:rPr>
              <a:t>Familien </a:t>
            </a:r>
            <a:endParaRPr lang="de-DE" sz="1200" dirty="0">
              <a:latin typeface="Georgia" panose="02040502050405020303" pitchFamily="18" charset="0"/>
            </a:endParaRPr>
          </a:p>
        </p:txBody>
      </p:sp>
      <p:cxnSp>
        <p:nvCxnSpPr>
          <p:cNvPr id="38916" name="Gerade Verbindung 3">
            <a:extLst>
              <a:ext uri="{FF2B5EF4-FFF2-40B4-BE49-F238E27FC236}">
                <a16:creationId xmlns="" xmlns:a16="http://schemas.microsoft.com/office/drawing/2014/main" id="{28E0AF03-C72C-7248-A6B2-91F7C7FB68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0" y="3097213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17" y="3137341"/>
            <a:ext cx="2729483" cy="4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360977"/>
            <a:ext cx="1547664" cy="73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9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Portfolio.pps</Template>
  <TotalTime>0</TotalTime>
  <Words>745</Words>
  <Application>Microsoft Office PowerPoint</Application>
  <PresentationFormat>Benutzerdefiniert</PresentationFormat>
  <Paragraphs>117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Portfolio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Office 2004 Test Drive-Benutzer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Office 2004 Test Drive-Benutzer</dc:creator>
  <cp:lastModifiedBy>NICO</cp:lastModifiedBy>
  <cp:revision>191</cp:revision>
  <cp:lastPrinted>2021-11-14T17:58:48Z</cp:lastPrinted>
  <dcterms:created xsi:type="dcterms:W3CDTF">2015-12-07T14:29:32Z</dcterms:created>
  <dcterms:modified xsi:type="dcterms:W3CDTF">2022-08-25T11:58:03Z</dcterms:modified>
</cp:coreProperties>
</file>